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3" r:id="rId6"/>
    <p:sldId id="265" r:id="rId7"/>
    <p:sldId id="261" r:id="rId8"/>
    <p:sldId id="262" r:id="rId9"/>
    <p:sldId id="266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1" d="100"/>
          <a:sy n="51" d="100"/>
        </p:scale>
        <p:origin x="-2058" y="-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69023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7002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90652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15442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0268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85083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9469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15264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65985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3674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682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E2997-0E34-46DC-AC15-0D32A14784A8}" type="datetimeFigureOut">
              <a:rPr lang="bs-Latn-BA" smtClean="0"/>
              <a:t>4.11.2019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5E869-38DA-4AB7-8AE9-544356AA9D1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61476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r>
              <a:rPr lang="hr-HR" b="1" dirty="0" smtClean="0">
                <a:latin typeface="Arial" panose="020B0604020202020204" pitchFamily="34" charset="0"/>
                <a:cs typeface="Arial" panose="020B0604020202020204" pitchFamily="34" charset="0"/>
              </a:rPr>
              <a:t>UNAPRIJEĐENJE VODNIH USLUGA  U FBiH/BIH</a:t>
            </a:r>
            <a:br>
              <a:rPr lang="hr-H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FMPVŠ:</a:t>
            </a:r>
            <a:r>
              <a:rPr lang="hr-H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uvodno izlaganje  H. Hadžović za sastanak sa kantonima 28.10. 2019. u Sarajevu</a:t>
            </a:r>
            <a:r>
              <a:rPr lang="hr-H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bs-Latn-B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64917"/>
          </a:xfrm>
        </p:spPr>
        <p:txBody>
          <a:bodyPr>
            <a:noAutofit/>
          </a:bodyPr>
          <a:lstStyle/>
          <a:p>
            <a:r>
              <a:rPr lang="hr-H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ZASTUPLJENOST  VODNIH USLUGA U PLANSKIM </a:t>
            </a:r>
            <a:r>
              <a:rPr lang="hr-H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DOKUMENTIMA  </a:t>
            </a:r>
            <a:r>
              <a:rPr lang="hr-H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 OBLASTI VODA I </a:t>
            </a:r>
            <a:r>
              <a:rPr lang="hr-H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PUT </a:t>
            </a:r>
            <a:r>
              <a:rPr lang="hr-H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ZA DOSTIZANJE STANDARDA </a:t>
            </a:r>
            <a:r>
              <a:rPr lang="hr-H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 DIREKTIVA  </a:t>
            </a:r>
            <a:r>
              <a:rPr lang="hr-H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endParaRPr lang="bs-Latn-B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229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830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UVOD-VU</a:t>
            </a:r>
            <a:endParaRPr lang="bs-Latn-BA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4956"/>
            <a:ext cx="10515600" cy="4982007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altLang="sr-Latn-RS" b="1" dirty="0"/>
              <a:t>Vodne usluge </a:t>
            </a:r>
            <a:r>
              <a:rPr lang="hr-HR" altLang="sr-Latn-RS" b="1" dirty="0" smtClean="0"/>
              <a:t>: </a:t>
            </a:r>
            <a:r>
              <a:rPr lang="hr-HR" altLang="sr-Latn-RS" b="1" dirty="0"/>
              <a:t>vodsnabdijevanje, kanalizacija i prečišćavanja otpadnih voda, </a:t>
            </a:r>
            <a:r>
              <a:rPr lang="hr-HR" altLang="sr-Latn-RS" b="1" dirty="0" smtClean="0"/>
              <a:t> uticaji</a:t>
            </a:r>
            <a:r>
              <a:rPr lang="hr-HR" altLang="sr-Latn-RS" b="1" dirty="0" smtClean="0">
                <a:solidFill>
                  <a:srgbClr val="FF0000"/>
                </a:solidFill>
              </a:rPr>
              <a:t> </a:t>
            </a:r>
            <a:r>
              <a:rPr lang="hr-HR" altLang="sr-Latn-RS" b="1" dirty="0" smtClean="0"/>
              <a:t>na vode, život  građana </a:t>
            </a:r>
            <a:r>
              <a:rPr lang="hr-HR" altLang="sr-Latn-RS" b="1" dirty="0"/>
              <a:t>i </a:t>
            </a:r>
            <a:r>
              <a:rPr lang="hr-HR" altLang="sr-Latn-RS" b="1" dirty="0" smtClean="0"/>
              <a:t>razvoj uslovili su :</a:t>
            </a:r>
            <a:r>
              <a:rPr lang="hr-HR" altLang="sr-Latn-RS" b="1" dirty="0" smtClean="0">
                <a:solidFill>
                  <a:srgbClr val="FF0000"/>
                </a:solidFill>
              </a:rPr>
              <a:t>planski </a:t>
            </a:r>
            <a:r>
              <a:rPr lang="hr-HR" altLang="sr-Latn-RS" b="1" dirty="0">
                <a:solidFill>
                  <a:srgbClr val="FF0000"/>
                </a:solidFill>
              </a:rPr>
              <a:t>dok. za vode = </a:t>
            </a:r>
            <a:r>
              <a:rPr lang="hr-HR" altLang="sr-Latn-RS" b="1" dirty="0" smtClean="0">
                <a:solidFill>
                  <a:srgbClr val="FF0000"/>
                </a:solidFill>
              </a:rPr>
              <a:t>VU,tj.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altLang="sr-Latn-RS" b="1" dirty="0" smtClean="0"/>
              <a:t>SUVFBiH </a:t>
            </a:r>
            <a:r>
              <a:rPr lang="hr-HR" altLang="sr-Latn-RS" b="1" dirty="0"/>
              <a:t>za period 2010-2022.(od 2, 7 milijardi KM za uk. mjere UV na VU se odnosi  2,12 milijardi </a:t>
            </a:r>
            <a:r>
              <a:rPr lang="hr-HR" altLang="sr-Latn-RS" b="1" dirty="0" smtClean="0"/>
              <a:t>KM 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altLang="sr-Latn-RS" b="1" dirty="0" smtClean="0"/>
              <a:t>RBM planovi </a:t>
            </a:r>
            <a:r>
              <a:rPr lang="hr-HR" altLang="sr-Latn-RS" b="1" dirty="0"/>
              <a:t>za VP Save i VP Jadranskog mora u FBiH 2016.-2021,(od ukup. 955,0 mil KM , za mjere VU je 939,00 </a:t>
            </a:r>
            <a:r>
              <a:rPr lang="hr-HR" altLang="sr-Latn-RS" b="1" dirty="0" smtClean="0"/>
              <a:t>mil.KM i to: </a:t>
            </a:r>
            <a:r>
              <a:rPr lang="hr-HR" altLang="sr-Latn-RS" b="1" dirty="0"/>
              <a:t>za VP J. more  iznose 205.80( 213,00) mil. KM, a za VP Save  iznose 733,21( 742, 00) mil. </a:t>
            </a:r>
            <a:r>
              <a:rPr lang="hr-HR" altLang="sr-Latn-RS" b="1" dirty="0" smtClean="0"/>
              <a:t>KM,  jer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altLang="sr-Latn-RS" b="1" dirty="0" smtClean="0"/>
              <a:t>Glavni PRITISCI VU na vodne resurse prvenstveno su : prekomjerno/nekontrolisano zahvatanje voda i nekontrolisano ispuštanje otpadnih voda koje potiču iz naselja…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 smtClean="0"/>
              <a:t>Alarm za preduzimanje mjera za unaprijeđenje postojećeg stanja VU  je već davno upaljen i zbog domaćih razloga , a dodatno je pojačan  obavezama koje su proistekle iz SSA BIH </a:t>
            </a:r>
            <a:r>
              <a:rPr lang="hr-HR" b="1" dirty="0"/>
              <a:t>SA EU (2008)”, </a:t>
            </a:r>
            <a:r>
              <a:rPr lang="hr-HR" b="1" dirty="0" smtClean="0"/>
              <a:t>stupio na snagu2015., za VU  zahtjevi EU Direktiva o vodi za piće- DW i Direktiva o urbanim otpadnim vodama -UWW</a:t>
            </a:r>
            <a:endParaRPr lang="hr-HR" b="1" dirty="0"/>
          </a:p>
          <a:p>
            <a:pPr>
              <a:buFont typeface="Wingdings" panose="05000000000000000000" pitchFamily="2" charset="2"/>
              <a:buChar char="Ø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59578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2957"/>
          </a:xfrm>
        </p:spPr>
        <p:txBody>
          <a:bodyPr>
            <a:normAutofit fontScale="90000"/>
          </a:bodyPr>
          <a:lstStyle/>
          <a:p>
            <a:r>
              <a:rPr lang="hr-H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VODNE USLUGE - kako do razvoja i reforme ? </a:t>
            </a:r>
            <a:endParaRPr lang="bs-Latn-BA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8082"/>
            <a:ext cx="10515600" cy="522662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s-Latn-BA" sz="2600" b="1" dirty="0"/>
              <a:t>Zbog </a:t>
            </a:r>
            <a:r>
              <a:rPr lang="nn-NO" sz="2600" b="1" dirty="0"/>
              <a:t>ograničenja post. pravnog okvira i </a:t>
            </a:r>
            <a:r>
              <a:rPr lang="nn-NO" sz="2600" b="1" dirty="0" smtClean="0"/>
              <a:t>prakse</a:t>
            </a:r>
            <a:r>
              <a:rPr lang="bs-Latn-BA" sz="2600" b="1" dirty="0" smtClean="0"/>
              <a:t> u BiH/ pogotovo u FBiH </a:t>
            </a:r>
            <a:r>
              <a:rPr lang="pl-PL" sz="2600" b="1" dirty="0" smtClean="0"/>
              <a:t>izostaje </a:t>
            </a:r>
            <a:r>
              <a:rPr lang="pl-PL" sz="2600" b="1" dirty="0"/>
              <a:t>efikasno odlučivanje o mjerama  za razvoj i reforme u ovoj oblasti;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altLang="sr-Latn-RS" sz="2600" b="1" dirty="0" smtClean="0"/>
              <a:t>Zbog neodrživosti izgrđenih objekata,međunarodne finasijske institucije IFI-si </a:t>
            </a:r>
            <a:r>
              <a:rPr lang="hr-HR" altLang="sr-Latn-RS" sz="2600" b="1" dirty="0"/>
              <a:t>uslovljavaju </a:t>
            </a:r>
            <a:r>
              <a:rPr lang="hr-HR" altLang="sr-Latn-RS" sz="2600" b="1" dirty="0" smtClean="0"/>
              <a:t> dalje finasiranje </a:t>
            </a:r>
            <a:r>
              <a:rPr lang="hr-HR" altLang="sr-Latn-RS" sz="2600" b="1" dirty="0"/>
              <a:t>izmjenama pravnog okvira, uvođenjem regulatora, reformom tarifa,usklađivanjem sa DW i </a:t>
            </a:r>
            <a:r>
              <a:rPr lang="hr-HR" altLang="sr-Latn-RS" sz="2600" b="1" dirty="0" smtClean="0"/>
              <a:t>UWW, a kod programiranje za IPA II 2018. i 2020. , ovi uslovi još strožiji :  </a:t>
            </a:r>
            <a:r>
              <a:rPr lang="hr-HR" altLang="sr-Latn-RS" sz="2600" b="1" dirty="0" smtClean="0">
                <a:solidFill>
                  <a:srgbClr val="FF0000"/>
                </a:solidFill>
              </a:rPr>
              <a:t>nema uopšte finasiranja  infrastrukture bez rezultata reforme VU u smjeru održivosti;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s-Latn-BA" sz="2600" b="1" dirty="0" smtClean="0"/>
              <a:t>U</a:t>
            </a:r>
            <a:r>
              <a:rPr lang="vi-VN" sz="2600" b="1" dirty="0" smtClean="0"/>
              <a:t> </a:t>
            </a:r>
            <a:r>
              <a:rPr lang="vi-VN" sz="2600" b="1" dirty="0"/>
              <a:t>novim strateškim planskim dokumentima okoliša usvojenim u 2017. godini, </a:t>
            </a:r>
            <a:r>
              <a:rPr lang="vi-VN" sz="2600" b="1" dirty="0" smtClean="0"/>
              <a:t>EAS</a:t>
            </a:r>
            <a:r>
              <a:rPr lang="bs-Latn-BA" sz="2600" b="1" dirty="0" smtClean="0"/>
              <a:t>-om</a:t>
            </a:r>
            <a:r>
              <a:rPr lang="vi-VN" sz="2600" b="1" dirty="0" smtClean="0"/>
              <a:t> </a:t>
            </a:r>
            <a:r>
              <a:rPr lang="vi-VN" sz="2600" b="1" dirty="0"/>
              <a:t>BiH </a:t>
            </a:r>
            <a:r>
              <a:rPr lang="vi-VN" sz="2600" b="1" dirty="0" smtClean="0"/>
              <a:t>i</a:t>
            </a:r>
            <a:r>
              <a:rPr lang="bs-Latn-BA" sz="2600" b="1" dirty="0" smtClean="0"/>
              <a:t> </a:t>
            </a:r>
            <a:r>
              <a:rPr lang="vi-VN" sz="2600" b="1" dirty="0" smtClean="0"/>
              <a:t>Programom </a:t>
            </a:r>
            <a:r>
              <a:rPr lang="vi-VN" sz="2600" b="1" dirty="0"/>
              <a:t>FBiH za EAS BiH </a:t>
            </a:r>
            <a:r>
              <a:rPr lang="vi-VN" sz="2600" b="1" dirty="0" smtClean="0"/>
              <a:t>procijenjene </a:t>
            </a:r>
            <a:r>
              <a:rPr lang="vi-VN" sz="2600" b="1" dirty="0"/>
              <a:t>potrebe za unaprijeđenje </a:t>
            </a:r>
            <a:r>
              <a:rPr lang="vi-VN" sz="2600" b="1" dirty="0" smtClean="0"/>
              <a:t>VU</a:t>
            </a:r>
            <a:r>
              <a:rPr lang="bs-Latn-BA" sz="2600" b="1" dirty="0" smtClean="0"/>
              <a:t> </a:t>
            </a:r>
            <a:r>
              <a:rPr lang="bs-Latn-BA" sz="2600" b="1" dirty="0" smtClean="0">
                <a:latin typeface="Arial" pitchFamily="34" charset="0"/>
                <a:cs typeface="Arial" pitchFamily="34" charset="0"/>
              </a:rPr>
              <a:t>u FBiH</a:t>
            </a:r>
            <a:r>
              <a:rPr lang="vi-VN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600" b="1" dirty="0"/>
              <a:t>do 2033. </a:t>
            </a:r>
            <a:r>
              <a:rPr lang="vi-VN" sz="2600" b="1" dirty="0" smtClean="0"/>
              <a:t>( </a:t>
            </a:r>
            <a:r>
              <a:rPr lang="vi-VN" sz="2600" b="1" dirty="0"/>
              <a:t>za DW 450,00 mil. EUR i za UWW 1.350,00 mil EUR), uz  dovođenje VU na nivo zahtjeva EU direktiva o DW sa 96% obuhvata stanovništva   i UWW sa 88% obuhvata </a:t>
            </a:r>
            <a:r>
              <a:rPr lang="vi-VN" sz="2600" b="1" dirty="0" smtClean="0"/>
              <a:t>stanovništva</a:t>
            </a:r>
            <a:r>
              <a:rPr lang="bs-Latn-BA" sz="2600" b="1" dirty="0"/>
              <a:t>, vidjeti podatke o rasposdjeli ovih procjena na </a:t>
            </a:r>
            <a:r>
              <a:rPr lang="bs-Latn-BA" sz="2600" b="1" dirty="0" smtClean="0"/>
              <a:t>kapitalne</a:t>
            </a:r>
            <a:r>
              <a:rPr lang="bs-Latn-BA" sz="2600" b="1" dirty="0"/>
              <a:t>, operativne i </a:t>
            </a:r>
            <a:r>
              <a:rPr lang="bs-Latn-BA" sz="2600" b="1" dirty="0" smtClean="0"/>
              <a:t>administrativne troškove </a:t>
            </a:r>
          </a:p>
          <a:p>
            <a:pPr>
              <a:buFontTx/>
              <a:buChar char="-"/>
            </a:pPr>
            <a:endParaRPr lang="bs-Latn-B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033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dirty="0">
                <a:latin typeface="Arial" panose="020B0604020202020204" pitchFamily="34" charset="0"/>
                <a:cs typeface="Arial" panose="020B0604020202020204" pitchFamily="34" charset="0"/>
              </a:rPr>
              <a:t>UDIO VODA U UKUPNIM TROŠKOVIMA  APR.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bs-Latn-BA" sz="3100" b="1" dirty="0"/>
              <a:t>SEKTOR      NOMINALNA VRIJEDNOST 	NPV, stopa od 5%  % ZA SEKTOR </a:t>
            </a:r>
            <a:r>
              <a:rPr lang="bs-Latn-BA" dirty="0"/>
              <a:t>	</a:t>
            </a:r>
          </a:p>
          <a:p>
            <a:r>
              <a:rPr lang="bs-Latn-BA" sz="3100" b="1" dirty="0"/>
              <a:t>Zaštita prirode     	                139,43 	                    74,91                       </a:t>
            </a:r>
            <a:r>
              <a:rPr lang="bs-Latn-BA" sz="3100" b="1" dirty="0" smtClean="0"/>
              <a:t>  </a:t>
            </a:r>
            <a:r>
              <a:rPr lang="bs-Latn-BA" sz="3100" b="1" dirty="0"/>
              <a:t>1,07% </a:t>
            </a:r>
            <a:r>
              <a:rPr lang="bs-Latn-BA" dirty="0"/>
              <a:t>	</a:t>
            </a:r>
          </a:p>
          <a:p>
            <a:r>
              <a:rPr lang="bs-Latn-BA" sz="3100" b="1" dirty="0"/>
              <a:t>Upr. čvrstim </a:t>
            </a:r>
            <a:r>
              <a:rPr lang="bs-Latn-BA" sz="3100" b="1" dirty="0" smtClean="0"/>
              <a:t>otpadom  </a:t>
            </a:r>
            <a:r>
              <a:rPr lang="bs-Latn-BA" sz="3100" b="1" dirty="0"/>
              <a:t>	1.894,83 	                1.005,45                    </a:t>
            </a:r>
            <a:r>
              <a:rPr lang="bs-Latn-BA" sz="3100" b="1" dirty="0" smtClean="0"/>
              <a:t>  </a:t>
            </a:r>
            <a:r>
              <a:rPr lang="bs-Latn-BA" sz="3100" b="1" dirty="0"/>
              <a:t>14,30% </a:t>
            </a:r>
            <a:r>
              <a:rPr lang="bs-Latn-BA" dirty="0"/>
              <a:t>	</a:t>
            </a:r>
          </a:p>
          <a:p>
            <a:r>
              <a:rPr lang="bs-Latn-BA" sz="3100" b="1" dirty="0"/>
              <a:t>Upravljanje vodama 	</a:t>
            </a:r>
            <a:r>
              <a:rPr lang="bs-Latn-BA" sz="3100" b="1" dirty="0" smtClean="0"/>
              <a:t>              </a:t>
            </a:r>
            <a:r>
              <a:rPr lang="bs-Latn-BA" sz="3100" b="1" dirty="0" smtClean="0">
                <a:solidFill>
                  <a:srgbClr val="FF0000"/>
                </a:solidFill>
              </a:rPr>
              <a:t>6.669,21 </a:t>
            </a:r>
            <a:r>
              <a:rPr lang="bs-Latn-BA" sz="3100" b="1" dirty="0">
                <a:solidFill>
                  <a:srgbClr val="FF0000"/>
                </a:solidFill>
              </a:rPr>
              <a:t>	                 3.829,19      	            54,46% </a:t>
            </a:r>
            <a:r>
              <a:rPr lang="bs-Latn-BA" dirty="0">
                <a:solidFill>
                  <a:srgbClr val="FF0000"/>
                </a:solidFill>
              </a:rPr>
              <a:t>	</a:t>
            </a:r>
          </a:p>
          <a:p>
            <a:r>
              <a:rPr lang="bs-Latn-BA" sz="3100" b="1" dirty="0"/>
              <a:t>Emisije u vazduh 	              3.519,45 	                  2.046,57 	            29,11% </a:t>
            </a:r>
            <a:r>
              <a:rPr lang="bs-Latn-BA" dirty="0"/>
              <a:t>	</a:t>
            </a:r>
          </a:p>
          <a:p>
            <a:r>
              <a:rPr lang="bs-Latn-BA" sz="3100" b="1" dirty="0"/>
              <a:t>Buka i hemikalije 	                  105,63 	                       75,31                      </a:t>
            </a:r>
            <a:r>
              <a:rPr lang="bs-Latn-BA" sz="3100" b="1" dirty="0" smtClean="0"/>
              <a:t>  1,07</a:t>
            </a:r>
            <a:r>
              <a:rPr lang="bs-Latn-BA" sz="3100" b="1" dirty="0"/>
              <a:t>% </a:t>
            </a:r>
            <a:r>
              <a:rPr lang="bs-Latn-BA" dirty="0"/>
              <a:t>	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bs-Latn-BA" sz="3100" b="1" dirty="0"/>
              <a:t>UKUPNO TROŠKOVI </a:t>
            </a:r>
            <a:r>
              <a:rPr lang="bs-Latn-BA" sz="3100" b="1" dirty="0">
                <a:solidFill>
                  <a:srgbClr val="FF0000"/>
                </a:solidFill>
              </a:rPr>
              <a:t>okoliš</a:t>
            </a:r>
            <a:r>
              <a:rPr lang="bs-Latn-BA" sz="3100" b="1" dirty="0"/>
              <a:t>	12.328,55 	</a:t>
            </a:r>
            <a:r>
              <a:rPr lang="bs-Latn-BA" sz="3100" b="1" dirty="0" smtClean="0"/>
              <a:t>                    7.031,42                  </a:t>
            </a:r>
            <a:r>
              <a:rPr lang="bs-Latn-BA" sz="3100" b="1" dirty="0"/>
              <a:t>100,00% .</a:t>
            </a:r>
          </a:p>
          <a:p>
            <a:endParaRPr lang="bs-Latn-BA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bs-Latn-BA" sz="3100" b="1" dirty="0"/>
              <a:t>u pogeldu troškova aproksimacije  upravljanje vodama predstavlja najveći podsektor u oblasti okoliša, </a:t>
            </a:r>
            <a:r>
              <a:rPr lang="bs-Latn-BA" sz="3100" b="1" dirty="0">
                <a:solidFill>
                  <a:srgbClr val="FF0000"/>
                </a:solidFill>
              </a:rPr>
              <a:t>pa  je programiranje, osiguranje izvora  finasiranja i mplementacija projekata ogroman izazov ??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18328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OSNOVA EU POLITIKE O VODNIM USLUGAMA </a:t>
            </a:r>
            <a:endParaRPr lang="bs-Latn-B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vi-VN" b="1" dirty="0"/>
              <a:t>EU vodna politika RJEŠAVA ovu problematiku kroz ključni princip:</a:t>
            </a:r>
          </a:p>
          <a:p>
            <a:r>
              <a:rPr lang="vi-VN" b="1" dirty="0"/>
              <a:t>uspostava </a:t>
            </a:r>
            <a:r>
              <a:rPr lang="vi-VN" b="1" dirty="0">
                <a:solidFill>
                  <a:srgbClr val="FF0000"/>
                </a:solidFill>
              </a:rPr>
              <a:t>realnih cijena vodnih usluga </a:t>
            </a:r>
            <a:r>
              <a:rPr lang="vi-VN" b="1" dirty="0"/>
              <a:t>koje trebaju obezbijediti </a:t>
            </a:r>
            <a:r>
              <a:rPr lang="vi-VN" b="1" dirty="0">
                <a:solidFill>
                  <a:srgbClr val="FF0000"/>
                </a:solidFill>
              </a:rPr>
              <a:t>puni povrat ostvarenih troškova</a:t>
            </a:r>
          </a:p>
          <a:p>
            <a:r>
              <a:rPr lang="bs-Latn-BA" sz="3300" b="1" dirty="0"/>
              <a:t>Kod </a:t>
            </a:r>
            <a:r>
              <a:rPr lang="vi-VN" b="1" dirty="0"/>
              <a:t> članica EU postoji kon</a:t>
            </a:r>
            <a:r>
              <a:rPr lang="bs-Latn-BA" b="1" dirty="0"/>
              <a:t>s</a:t>
            </a:r>
            <a:r>
              <a:rPr lang="vi-VN" b="1" dirty="0"/>
              <a:t>enzus da takva politika </a:t>
            </a:r>
            <a:r>
              <a:rPr lang="bs-Latn-BA" b="1" dirty="0"/>
              <a:t>daje </a:t>
            </a:r>
            <a:r>
              <a:rPr lang="vi-VN" b="1" dirty="0">
                <a:solidFill>
                  <a:srgbClr val="FF0000"/>
                </a:solidFill>
              </a:rPr>
              <a:t>KORISTI</a:t>
            </a:r>
            <a:r>
              <a:rPr lang="bs-Latn-BA" b="1" dirty="0"/>
              <a:t>: </a:t>
            </a:r>
          </a:p>
          <a:p>
            <a:r>
              <a:rPr lang="bs-Latn-BA" b="1" dirty="0" smtClean="0"/>
              <a:t>  </a:t>
            </a:r>
            <a:r>
              <a:rPr lang="vi-VN" b="1" dirty="0"/>
              <a:t>manjenje zagađenja i poboljšanje prečišćavanja otpadnih voda,</a:t>
            </a:r>
          </a:p>
          <a:p>
            <a:r>
              <a:rPr lang="vi-VN" b="1" dirty="0"/>
              <a:t>efikasnije i efektnije korištenje vodnih resursa usljed uvođenja ekonomski realnih cijena vode </a:t>
            </a:r>
          </a:p>
          <a:p>
            <a:r>
              <a:rPr lang="vi-VN" b="1" dirty="0"/>
              <a:t>porast osjećaja kod svih interesnih grupa da su oni stvarni vlasnici vodnih resursa, kao rezultat pojačanog učešća javnosti na donošenje ključnih </a:t>
            </a:r>
            <a:r>
              <a:rPr lang="vi-VN" b="1" dirty="0" smtClean="0"/>
              <a:t>odluka</a:t>
            </a:r>
            <a:endParaRPr lang="bs-Latn-BA" b="1" dirty="0" smtClean="0"/>
          </a:p>
          <a:p>
            <a:r>
              <a:rPr lang="bs-Latn-BA" b="1" dirty="0"/>
              <a:t>U BiH, se provode aktivnosti na tom polju kod općina koje to žele, a neophodno je </a:t>
            </a:r>
            <a:r>
              <a:rPr lang="bs-Latn-BA" b="1" dirty="0" smtClean="0"/>
              <a:t>da to bude obaveza za sve , vidjeti u nastavku :</a:t>
            </a:r>
            <a:endParaRPr lang="vi-VN" b="1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264076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PROJEKTI </a:t>
            </a:r>
            <a:r>
              <a:rPr lang="pt-BR" b="1" dirty="0"/>
              <a:t>O VODNIM </a:t>
            </a:r>
            <a:r>
              <a:rPr lang="bs-Latn-BA" b="1" dirty="0" smtClean="0"/>
              <a:t>USLUGAMA</a:t>
            </a:r>
            <a:endParaRPr lang="bs-Latn-B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bs-Latn-BA" sz="3000" b="1" dirty="0" smtClean="0"/>
              <a:t>1. PORED EU PROJEKTA ENVIS BiH</a:t>
            </a:r>
            <a:r>
              <a:rPr lang="bs-Latn-BA" b="1" dirty="0" smtClean="0"/>
              <a:t>,(2014.) </a:t>
            </a:r>
            <a:r>
              <a:rPr lang="bs-Latn-BA" sz="3000" b="1" dirty="0" smtClean="0"/>
              <a:t>koji je dao prednje strategije </a:t>
            </a:r>
            <a:r>
              <a:rPr lang="bs-Latn-BA" dirty="0" smtClean="0"/>
              <a:t> </a:t>
            </a:r>
          </a:p>
          <a:p>
            <a:pPr marL="0" indent="0">
              <a:buNone/>
            </a:pPr>
            <a:r>
              <a:rPr lang="bs-Latn-BA" dirty="0" smtClean="0"/>
              <a:t>2.</a:t>
            </a:r>
            <a:r>
              <a:rPr lang="vi-VN" b="1" dirty="0" smtClean="0"/>
              <a:t>JAČANJE </a:t>
            </a:r>
            <a:r>
              <a:rPr lang="vi-VN" b="1" dirty="0"/>
              <a:t>SEKTORA VODA  U BIH (2015), kroz </a:t>
            </a:r>
            <a:r>
              <a:rPr lang="bs-Latn-BA" sz="3000" b="1" dirty="0" smtClean="0"/>
              <a:t>koji</a:t>
            </a:r>
            <a:r>
              <a:rPr lang="bs-Latn-BA" b="1" dirty="0" smtClean="0"/>
              <a:t> </a:t>
            </a:r>
            <a:r>
              <a:rPr lang="vi-VN" b="1" dirty="0" smtClean="0"/>
              <a:t>je</a:t>
            </a:r>
            <a:r>
              <a:rPr lang="vi-VN" b="1" dirty="0"/>
              <a:t>, </a:t>
            </a:r>
            <a:r>
              <a:rPr lang="vi-VN" b="1" dirty="0" smtClean="0"/>
              <a:t>pripremljena: </a:t>
            </a:r>
            <a:r>
              <a:rPr lang="vi-VN" b="1" dirty="0"/>
              <a:t>OKVIRNA POLITIKA VODNIH TARIFA U BIH</a:t>
            </a:r>
            <a:r>
              <a:rPr lang="vi-VN" dirty="0"/>
              <a:t>, kojom je dat detaljan statusa vodnih tarifa i zakonske legislative sektora vodnih usluga, te smjernice za dalje postupanje u ovom sektoru.</a:t>
            </a:r>
          </a:p>
          <a:p>
            <a:pPr marL="0" indent="0">
              <a:buNone/>
            </a:pPr>
            <a:r>
              <a:rPr lang="bs-Latn-BA" dirty="0" smtClean="0"/>
              <a:t>3.</a:t>
            </a:r>
            <a:r>
              <a:rPr lang="vi-VN" b="1" dirty="0" smtClean="0"/>
              <a:t>UNDP </a:t>
            </a:r>
            <a:r>
              <a:rPr lang="vi-VN" b="1" dirty="0"/>
              <a:t>GoAL-WaSH PROJEKTI (2015/2016</a:t>
            </a:r>
            <a:r>
              <a:rPr lang="vi-VN" dirty="0" smtClean="0"/>
              <a:t>)</a:t>
            </a:r>
            <a:r>
              <a:rPr lang="bs-Latn-BA" dirty="0" smtClean="0"/>
              <a:t> </a:t>
            </a:r>
            <a:r>
              <a:rPr lang="bs-Latn-BA" sz="3000" dirty="0" smtClean="0"/>
              <a:t>je rezultirao izradom</a:t>
            </a:r>
            <a:r>
              <a:rPr lang="vi-VN" dirty="0" smtClean="0"/>
              <a:t>:</a:t>
            </a:r>
            <a:endParaRPr lang="vi-VN" dirty="0"/>
          </a:p>
          <a:p>
            <a:r>
              <a:rPr lang="vi-VN" dirty="0"/>
              <a:t>METODOLOGIJA ZA ODREĐIVANJE CIJENE USLUGA VODO-SNABDIJEVANJA/VODOOPSKRBE I KANALIZACIJE U BiH</a:t>
            </a:r>
          </a:p>
          <a:p>
            <a:r>
              <a:rPr lang="vi-VN" dirty="0"/>
              <a:t>STUDIJA o najboljem načinu administrativnog pozicioniranja REGULATORNOG TIJELA u postupku utvrđivanja cijena usluga vodosnabdijevanja i odvodnje i prečišćavanja otpadnih voda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63779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4748"/>
          </a:xfrm>
        </p:spPr>
        <p:txBody>
          <a:bodyPr>
            <a:normAutofit/>
          </a:bodyPr>
          <a:lstStyle/>
          <a:p>
            <a:r>
              <a:rPr lang="pt-BR" sz="4000" b="1" dirty="0"/>
              <a:t>PROJEKTI O VODNIM </a:t>
            </a:r>
            <a:r>
              <a:rPr lang="bs-Latn-BA" sz="4000" b="1" dirty="0"/>
              <a:t>USLUGAMA</a:t>
            </a:r>
            <a:endParaRPr lang="bs-Latn-B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518"/>
            <a:ext cx="10515600" cy="49404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b="1" dirty="0" smtClean="0"/>
              <a:t>4.</a:t>
            </a:r>
            <a:r>
              <a:rPr lang="bs-Latn-BA" sz="3200" b="1" dirty="0" smtClean="0"/>
              <a:t>UNDP-NASTAVAK</a:t>
            </a:r>
            <a:r>
              <a:rPr lang="bs-Latn-BA" b="1" dirty="0" smtClean="0"/>
              <a:t> </a:t>
            </a:r>
            <a:r>
              <a:rPr lang="bs-Latn-BA" sz="3200" b="1" dirty="0"/>
              <a:t>PROJEKTA GoAL </a:t>
            </a:r>
            <a:r>
              <a:rPr lang="bs-Latn-BA" sz="3200" b="1" dirty="0" smtClean="0"/>
              <a:t>WaSH - GoAL Waters sada (2017/2019)</a:t>
            </a:r>
            <a:r>
              <a:rPr lang="bs-Latn-BA" b="1" dirty="0" smtClean="0"/>
              <a:t>: </a:t>
            </a:r>
            <a:r>
              <a:rPr lang="bs-Latn-BA" b="1" cap="all" dirty="0" smtClean="0"/>
              <a:t>Regulatorni </a:t>
            </a:r>
            <a:r>
              <a:rPr lang="bs-Latn-BA" b="1" cap="all" dirty="0"/>
              <a:t>okvir za određivanje cijena usluga </a:t>
            </a:r>
            <a:r>
              <a:rPr lang="bs-Latn-BA" b="1" cap="all" dirty="0" smtClean="0"/>
              <a:t>vodo-opskrbe </a:t>
            </a:r>
            <a:r>
              <a:rPr lang="bs-Latn-BA" b="1" cap="all" dirty="0"/>
              <a:t>i </a:t>
            </a:r>
            <a:r>
              <a:rPr lang="bs-Latn-BA" b="1" cap="all" dirty="0" smtClean="0"/>
              <a:t>kanalizacije: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 smtClean="0"/>
              <a:t>PROJEKT TESTIRANJE METODOLOGIJE U 4. JKP-a (</a:t>
            </a:r>
            <a:r>
              <a:rPr lang="hr-HR" b="1" dirty="0" err="1" smtClean="0"/>
              <a:t>Teslić</a:t>
            </a:r>
            <a:r>
              <a:rPr lang="hr-HR" b="1" dirty="0" smtClean="0"/>
              <a:t>, </a:t>
            </a:r>
            <a:r>
              <a:rPr lang="hr-HR" b="1" dirty="0" err="1" smtClean="0"/>
              <a:t>Tešanj</a:t>
            </a:r>
            <a:r>
              <a:rPr lang="hr-HR" b="1" dirty="0"/>
              <a:t>,</a:t>
            </a:r>
            <a:r>
              <a:rPr lang="hr-HR" b="1" dirty="0" smtClean="0"/>
              <a:t> </a:t>
            </a:r>
            <a:r>
              <a:rPr lang="hr-HR" b="1" dirty="0" err="1" smtClean="0"/>
              <a:t>Trebinje</a:t>
            </a:r>
            <a:r>
              <a:rPr lang="hr-HR" b="1" dirty="0" smtClean="0"/>
              <a:t> i Ljubuški)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/>
              <a:t> </a:t>
            </a:r>
            <a:r>
              <a:rPr lang="hr-HR" b="1" dirty="0" smtClean="0">
                <a:solidFill>
                  <a:srgbClr val="00B050"/>
                </a:solidFill>
              </a:rPr>
              <a:t>PRIPREMA UREDBE O METODOLOGIJI </a:t>
            </a:r>
            <a:r>
              <a:rPr lang="hr-HR" b="1" dirty="0">
                <a:solidFill>
                  <a:srgbClr val="00B050"/>
                </a:solidFill>
              </a:rPr>
              <a:t>UTVRĐIVANJA NAJNIŽE OSNOVNE CIJENE VODNIH USLUGA U FEDERACIJI BOSNE I </a:t>
            </a:r>
            <a:r>
              <a:rPr lang="hr-HR" b="1" dirty="0" smtClean="0">
                <a:solidFill>
                  <a:srgbClr val="00B050"/>
                </a:solidFill>
              </a:rPr>
              <a:t>HERCEGOVINE (2018/2019)</a:t>
            </a:r>
          </a:p>
          <a:p>
            <a:pPr marL="0" indent="0">
              <a:buNone/>
            </a:pPr>
            <a:r>
              <a:rPr lang="hr-HR" b="1" dirty="0" smtClean="0"/>
              <a:t>5. </a:t>
            </a:r>
            <a:r>
              <a:rPr lang="bs-Latn-BA" sz="3200" b="1" dirty="0"/>
              <a:t>UNDP-MEG </a:t>
            </a:r>
            <a:r>
              <a:rPr lang="bs-Latn-BA" sz="3200" b="1" dirty="0" smtClean="0"/>
              <a:t>(2016-2020) - </a:t>
            </a:r>
            <a:r>
              <a:rPr lang="bs-Latn-BA" sz="3200" b="1" cap="all" dirty="0" smtClean="0"/>
              <a:t>Projekt općinskog </a:t>
            </a:r>
            <a:r>
              <a:rPr lang="bs-Latn-BA" sz="3200" b="1" cap="all" dirty="0"/>
              <a:t>okolišnog </a:t>
            </a:r>
            <a:r>
              <a:rPr lang="bs-Latn-BA" sz="3200" b="1" cap="all" dirty="0" smtClean="0"/>
              <a:t>i</a:t>
            </a:r>
          </a:p>
          <a:p>
            <a:pPr marL="0" indent="0">
              <a:spcBef>
                <a:spcPts val="0"/>
              </a:spcBef>
              <a:buNone/>
            </a:pPr>
            <a:r>
              <a:rPr lang="bs-Latn-BA" sz="3200" cap="all" dirty="0" smtClean="0"/>
              <a:t>    </a:t>
            </a:r>
            <a:r>
              <a:rPr lang="bs-Latn-BA" sz="3200" b="1" cap="all" dirty="0" smtClean="0"/>
              <a:t>ekonomskog upravljanja u 18 opština u BiH: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s-Latn-BA" sz="3200" b="1" dirty="0" smtClean="0"/>
              <a:t> </a:t>
            </a:r>
            <a:r>
              <a:rPr lang="bs-Latn-BA" b="1" dirty="0" smtClean="0"/>
              <a:t>INSTITUCIONALNO JAČANJE SEKTORA VODNIH USLUGA UZ PRIMJENU    METODOLOGIJE USPOSTAVE EKONOMSKE CIJENE VIK-a.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4076224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>
            <a:normAutofit/>
          </a:bodyPr>
          <a:lstStyle/>
          <a:p>
            <a:r>
              <a:rPr lang="hr-H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OSTALI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 PROJEKTI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I AKTIVNOSTI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6910"/>
            <a:ext cx="10515600" cy="503959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3200" b="1" dirty="0" smtClean="0"/>
              <a:t>6</a:t>
            </a:r>
            <a:r>
              <a:rPr lang="hr-HR" sz="3200" dirty="0" smtClean="0"/>
              <a:t>. </a:t>
            </a:r>
            <a:r>
              <a:rPr lang="hr-HR" sz="3200" b="1" dirty="0" smtClean="0"/>
              <a:t>SVJETSKA BANKA (2017): </a:t>
            </a:r>
            <a:r>
              <a:rPr lang="hr-HR" sz="3200" dirty="0" smtClean="0"/>
              <a:t>PREGLED INSTITUCIONALNOG OKVIRA VODOOPSKRBE I SANITACIJE U BIH</a:t>
            </a:r>
            <a:endParaRPr lang="hr-HR" sz="9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3200" b="1" dirty="0" smtClean="0"/>
              <a:t>7. AQUASAN MREŽA BIH (2019): </a:t>
            </a:r>
            <a:r>
              <a:rPr lang="bs-Latn-BA" sz="3200" dirty="0"/>
              <a:t>DOKUMENT O </a:t>
            </a:r>
            <a:r>
              <a:rPr lang="bs-Latn-BA" sz="3200" dirty="0" smtClean="0"/>
              <a:t>POLITIKAMA-</a:t>
            </a:r>
            <a:endParaRPr lang="bs-Latn-BA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bs-Latn-BA" sz="3200" dirty="0"/>
              <a:t>SVEOBUHVATNO UNAPRJEĐENJE SEKTORA VODNIH USLUGA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bs-Latn-BA" sz="3200" dirty="0"/>
              <a:t>U BOSNI I </a:t>
            </a:r>
            <a:r>
              <a:rPr lang="bs-Latn-BA" sz="3200" dirty="0" smtClean="0"/>
              <a:t>HERCEGOVINI</a:t>
            </a:r>
          </a:p>
          <a:p>
            <a:pPr marL="0" indent="0">
              <a:buNone/>
            </a:pPr>
            <a:r>
              <a:rPr lang="hr-HR" sz="3200" b="1" dirty="0" smtClean="0"/>
              <a:t>8. </a:t>
            </a:r>
            <a:r>
              <a:rPr lang="hr-HR" sz="3200" b="1" dirty="0" err="1" smtClean="0"/>
              <a:t>MVTiEO</a:t>
            </a:r>
            <a:r>
              <a:rPr lang="hr-HR" sz="3200" b="1" dirty="0" smtClean="0"/>
              <a:t> i DEI BIH (2019): </a:t>
            </a:r>
            <a:r>
              <a:rPr lang="en-GB" sz="3200" dirty="0"/>
              <a:t>PREGLED </a:t>
            </a:r>
            <a:r>
              <a:rPr lang="sr-Latn-BA" sz="3200" dirty="0"/>
              <a:t>SEKTORA VODNIH USLUGA U </a:t>
            </a:r>
            <a:r>
              <a:rPr lang="sr-Latn-BA" sz="3200" dirty="0" smtClean="0"/>
              <a:t>BIH - </a:t>
            </a:r>
            <a:r>
              <a:rPr lang="sr-Latn-BA" sz="3200" u="sng" dirty="0" smtClean="0"/>
              <a:t>USLOV </a:t>
            </a:r>
            <a:r>
              <a:rPr lang="sr-Latn-BA" sz="3200" b="1" u="sng" dirty="0" smtClean="0"/>
              <a:t>DEU U BIH </a:t>
            </a:r>
            <a:r>
              <a:rPr lang="sr-Latn-BA" sz="3200" dirty="0" smtClean="0"/>
              <a:t>ZA ALOCIRANJE GRANTA </a:t>
            </a:r>
            <a:r>
              <a:rPr lang="sr-Latn-BA" sz="3200" b="1" dirty="0" smtClean="0"/>
              <a:t>IPA 2018 </a:t>
            </a:r>
            <a:r>
              <a:rPr lang="sr-Latn-BA" sz="3200" dirty="0" smtClean="0"/>
              <a:t>SEKTORU OKOLIŠA U BIH, TREBAO BI DA UKLJUČI JOŠ 20 OPĆINA, KROZ IPA 2020, JOŠ CCA 15 OPĆINA, tj. , OD UKUPNO 142, JOŠ 90 OPĆINA NE RADI SISTEMSKI Na Unaprijeđenju VU</a:t>
            </a:r>
          </a:p>
          <a:p>
            <a:pPr marL="0" indent="0">
              <a:buNone/>
            </a:pPr>
            <a:r>
              <a:rPr lang="sr-Latn-BA" sz="3200" b="1" dirty="0" smtClean="0"/>
              <a:t>9. FMPVŠ (2017-2019): ZAKON O IZMJENAMA I DOPUNAMA ZAKONA O VODAMA, </a:t>
            </a:r>
            <a:r>
              <a:rPr lang="sr-Latn-BA" sz="3200" dirty="0" smtClean="0"/>
              <a:t>OD KRAJA 2017. U PARLAMENTARNOJ PROCEDURI SADA NA 2. DOMU PARLAMENTA. </a:t>
            </a:r>
            <a:r>
              <a:rPr lang="sr-Latn-BA" sz="3200" dirty="0" smtClean="0">
                <a:solidFill>
                  <a:srgbClr val="00B050"/>
                </a:solidFill>
              </a:rPr>
              <a:t>USVAJANJE JE PRAVNI OSNOV ZA STAVLJANJE </a:t>
            </a:r>
            <a:r>
              <a:rPr lang="sr-Latn-BA" sz="3200" b="1" dirty="0" smtClean="0">
                <a:solidFill>
                  <a:srgbClr val="00B050"/>
                </a:solidFill>
              </a:rPr>
              <a:t>UREDBE</a:t>
            </a:r>
            <a:r>
              <a:rPr lang="sr-Latn-BA" sz="3200" dirty="0" smtClean="0">
                <a:solidFill>
                  <a:srgbClr val="00B050"/>
                </a:solidFill>
              </a:rPr>
              <a:t> U ZAKONSKU PROCEDURU</a:t>
            </a:r>
            <a:r>
              <a:rPr lang="sr-Latn-BA" sz="3200" b="1" dirty="0" smtClean="0">
                <a:solidFill>
                  <a:srgbClr val="00B050"/>
                </a:solidFill>
              </a:rPr>
              <a:t> </a:t>
            </a:r>
            <a:endParaRPr lang="bs-Latn-BA" sz="32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bs-Latn-BA" sz="3200" b="1" dirty="0"/>
          </a:p>
          <a:p>
            <a:pPr marL="0" indent="0">
              <a:buNone/>
            </a:pPr>
            <a:endParaRPr lang="bs-Latn-BA" sz="3200" dirty="0"/>
          </a:p>
        </p:txBody>
      </p:sp>
    </p:spTree>
    <p:extLst>
      <p:ext uri="{BB962C8B-B14F-4D97-AF65-F5344CB8AC3E}">
        <p14:creationId xmlns:p14="http://schemas.microsoft.com/office/powerpoint/2010/main" val="3705896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dirty="0" smtClean="0"/>
              <a:t>ZAKLJUČCI- DALJI KORACI</a:t>
            </a:r>
            <a:endParaRPr lang="bs-Latn-B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 smtClean="0"/>
              <a:t>Neophodno je dalje implementirati infrastrukturne projekte vodnih usluga  za njihovo unaprijeđenje i dostizanje standarda, ali prije toga ciljano se moraju provesti aktivnosti jačanja pravnog , institucionalnog i finansijskog okvira i kapaciteta na svim nivoima , </a:t>
            </a:r>
            <a:r>
              <a:rPr lang="bs-Latn-BA" b="1" dirty="0" smtClean="0"/>
              <a:t>posebno JKP/ JLS </a:t>
            </a:r>
            <a:r>
              <a:rPr lang="bs-Latn-BA" dirty="0" smtClean="0"/>
              <a:t>, </a:t>
            </a:r>
            <a:r>
              <a:rPr lang="bs-Latn-BA" b="1" dirty="0" smtClean="0"/>
              <a:t>kako bi investicije bile održive i kvalitet javne vodne usluge bio poboljšan; </a:t>
            </a:r>
          </a:p>
          <a:p>
            <a:r>
              <a:rPr lang="bs-Latn-BA" dirty="0" smtClean="0"/>
              <a:t>FMPVŠ je prepoznaoa kapacitet Koncepta za modernizaciju VU u BiH, na čijoj pripremi je radio sa WB, koja za nastavak pripreme ovog koncepta traži daobije od nas </a:t>
            </a:r>
            <a:r>
              <a:rPr lang="bs-Latn-BA" b="1" dirty="0" smtClean="0"/>
              <a:t>pismo interesa, rok je 15. 11. 2019.</a:t>
            </a:r>
          </a:p>
          <a:p>
            <a:r>
              <a:rPr lang="bs-Latn-BA" b="1" dirty="0" smtClean="0"/>
              <a:t>Zato smo vas pozvali da vam predstavimo ovaj Koncept, a naša molba vama je da održite javne konsultacije o istom sa JLS-ima i pismeno nas izvjestite , </a:t>
            </a:r>
            <a:r>
              <a:rPr lang="bs-Latn-BA" b="1" dirty="0" smtClean="0">
                <a:solidFill>
                  <a:srgbClr val="FF0000"/>
                </a:solidFill>
              </a:rPr>
              <a:t>prije navedenog roka- NJAKASNIJE DO 18.11. 2019. </a:t>
            </a:r>
            <a:r>
              <a:rPr lang="bs-Latn-BA" b="1" dirty="0" smtClean="0"/>
              <a:t>o</a:t>
            </a:r>
            <a:r>
              <a:rPr lang="bs-Latn-BA" b="1" dirty="0" smtClean="0">
                <a:solidFill>
                  <a:srgbClr val="FF0000"/>
                </a:solidFill>
              </a:rPr>
              <a:t> </a:t>
            </a:r>
            <a:r>
              <a:rPr lang="bs-Latn-BA" b="1" dirty="0" smtClean="0"/>
              <a:t>vašem interesu za isti.</a:t>
            </a:r>
          </a:p>
          <a:p>
            <a:pPr marL="0" indent="0" algn="ctr">
              <a:buNone/>
            </a:pPr>
            <a:r>
              <a:rPr lang="bs-Latn-BA" b="1" dirty="0" smtClean="0"/>
              <a:t>Hvala na pažnji!</a:t>
            </a:r>
            <a:endParaRPr lang="bs-Latn-BA" b="1" dirty="0"/>
          </a:p>
        </p:txBody>
      </p:sp>
    </p:spTree>
    <p:extLst>
      <p:ext uri="{BB962C8B-B14F-4D97-AF65-F5344CB8AC3E}">
        <p14:creationId xmlns:p14="http://schemas.microsoft.com/office/powerpoint/2010/main" val="3318232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995</Words>
  <Application>Microsoft Office PowerPoint</Application>
  <PresentationFormat>Custom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UNAPRIJEĐENJE VODNIH USLUGA  U FBiH/BIH FMPVŠ:uvodno izlaganje  H. Hadžović za sastanak sa kantonima 28.10. 2019. u Sarajevu </vt:lpstr>
      <vt:lpstr>UVOD-VU</vt:lpstr>
      <vt:lpstr>VODNE USLUGE - kako do razvoja i reforme ? </vt:lpstr>
      <vt:lpstr>UDIO VODA U UKUPNIM TROŠKOVIMA  APR.</vt:lpstr>
      <vt:lpstr>OSNOVA EU POLITIKE O VODNIM USLUGAMA </vt:lpstr>
      <vt:lpstr>PROJEKTI O VODNIM USLUGAMA</vt:lpstr>
      <vt:lpstr>PROJEKTI O VODNIM USLUGAMA</vt:lpstr>
      <vt:lpstr>OSTALI PROJEKTI  I AKTIVNOSTI</vt:lpstr>
      <vt:lpstr>ZAKLJUČCI- DALJI KORACI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Amer Husremovic</dc:creator>
  <cp:lastModifiedBy>Hazima Hadzovic</cp:lastModifiedBy>
  <cp:revision>155</cp:revision>
  <dcterms:created xsi:type="dcterms:W3CDTF">2019-09-19T09:16:51Z</dcterms:created>
  <dcterms:modified xsi:type="dcterms:W3CDTF">2019-11-04T09:01:26Z</dcterms:modified>
</cp:coreProperties>
</file>